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3"/>
  </p:notesMasterIdLst>
  <p:handoutMasterIdLst>
    <p:handoutMasterId r:id="rId14"/>
  </p:handoutMasterIdLst>
  <p:sldIdLst>
    <p:sldId id="289" r:id="rId4"/>
    <p:sldId id="290" r:id="rId5"/>
    <p:sldId id="303" r:id="rId6"/>
    <p:sldId id="326" r:id="rId7"/>
    <p:sldId id="327" r:id="rId8"/>
    <p:sldId id="328" r:id="rId9"/>
    <p:sldId id="333" r:id="rId10"/>
    <p:sldId id="334" r:id="rId11"/>
    <p:sldId id="335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88" d="100"/>
          <a:sy n="88" d="100"/>
        </p:scale>
        <p:origin x="-96" y="-4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1742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8124B-4A72-4665-AFEA-C6DD5C72BA50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3B9EA-81C2-49C5-9628-7EFC51E9D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24065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CC73FE-FDCA-44EF-A540-DA29B27DD974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6AB11-69A3-4666-837D-1A24E956D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006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"/>
            <a:ext cx="7772400" cy="838200"/>
          </a:xfrm>
        </p:spPr>
        <p:txBody>
          <a:bodyPr>
            <a:normAutofit/>
          </a:bodyPr>
          <a:lstStyle>
            <a:lvl1pPr algn="l">
              <a:defRPr sz="32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90600"/>
            <a:ext cx="7696200" cy="17526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98387"/>
            <a:ext cx="2895600" cy="365125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400800"/>
            <a:ext cx="533400" cy="365125"/>
          </a:xfrm>
        </p:spPr>
        <p:txBody>
          <a:bodyPr/>
          <a:lstStyle>
            <a:lvl1pPr algn="ctr">
              <a:defRPr sz="16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351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445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8645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6076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7585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9478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9043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634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5031129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1388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7198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"/>
            <a:ext cx="7772400" cy="838200"/>
          </a:xfrm>
        </p:spPr>
        <p:txBody>
          <a:bodyPr>
            <a:normAutofit/>
          </a:bodyPr>
          <a:lstStyle>
            <a:lvl1pPr algn="l">
              <a:defRPr sz="32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90600"/>
            <a:ext cx="7696200" cy="17526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98387"/>
            <a:ext cx="2895600" cy="365125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400800"/>
            <a:ext cx="533400" cy="365125"/>
          </a:xfrm>
        </p:spPr>
        <p:txBody>
          <a:bodyPr/>
          <a:lstStyle>
            <a:lvl1pPr algn="ctr">
              <a:defRPr sz="1600"/>
            </a:lvl1pPr>
          </a:lstStyle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836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294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9072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3787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2691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91857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55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152584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3067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30894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89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8368" y="6404483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4/28/2020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15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8368" y="6404483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078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av"/><Relationship Id="rId7" Type="http://schemas.openxmlformats.org/officeDocument/2006/relationships/image" Target="../media/image5.png"/><Relationship Id="rId2" Type="http://schemas.microsoft.com/office/2007/relationships/media" Target="../media/media2.wav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av"/><Relationship Id="rId2" Type="http://schemas.microsoft.com/office/2007/relationships/media" Target="../media/media3.wav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av"/><Relationship Id="rId7" Type="http://schemas.openxmlformats.org/officeDocument/2006/relationships/image" Target="../media/image5.png"/><Relationship Id="rId2" Type="http://schemas.microsoft.com/office/2007/relationships/media" Target="../media/media5.wav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2" Type="http://schemas.microsoft.com/office/2007/relationships/media" Target="../media/media6.wav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2" Type="http://schemas.microsoft.com/office/2007/relationships/media" Target="../media/media7.wav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av"/><Relationship Id="rId2" Type="http://schemas.microsoft.com/office/2007/relationships/media" Target="../media/media8.wav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Computer Architecture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27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18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31"/>
    </mc:Choice>
    <mc:Fallback>
      <p:transition spd="slow" advTm="14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Copyright Notice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2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  <p:pic>
        <p:nvPicPr>
          <p:cNvPr id="2050" name="Picture 2" descr="I:\Univ\SUTlogo\HF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1143000"/>
            <a:ext cx="8275638" cy="483209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Organization and Design: The Hardware/Software Interface,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David A. Patterson, John L. Hennessy, MK pub., </a:t>
            </a:r>
            <a:r>
              <a:rPr lang="en-US" sz="2600" dirty="0" smtClean="0">
                <a:solidFill>
                  <a:prstClr val="black"/>
                </a:solidFill>
                <a:latin typeface="Calibri"/>
              </a:rPr>
              <a:t>2014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prstClr val="black"/>
                </a:solidFill>
              </a:rPr>
              <a:t>Chapter </a:t>
            </a:r>
            <a:r>
              <a:rPr lang="en-US" sz="2600" dirty="0" smtClean="0">
                <a:solidFill>
                  <a:prstClr val="black"/>
                </a:solidFill>
              </a:rPr>
              <a:t>5</a:t>
            </a:r>
            <a:r>
              <a:rPr lang="en-US" sz="2600" dirty="0">
                <a:solidFill>
                  <a:prstClr val="black"/>
                </a:solidFill>
              </a:rPr>
              <a:t>: Large and Fast: Exploiting Memory Hierarchy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786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4537"/>
    </mc:Choice>
    <mc:Fallback>
      <p:transition spd="slow" advTm="34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Associative Caches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9" name="Rectangle 5"/>
          <p:cNvSpPr txBox="1">
            <a:spLocks noChangeArrowheads="1"/>
          </p:cNvSpPr>
          <p:nvPr/>
        </p:nvSpPr>
        <p:spPr>
          <a:xfrm>
            <a:off x="684213" y="1125538"/>
            <a:ext cx="8270875" cy="511175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Fully associative</a:t>
            </a:r>
          </a:p>
          <a:p>
            <a:pPr lvl="1"/>
            <a:r>
              <a:rPr lang="en-US" altLang="en-US" dirty="0" smtClean="0"/>
              <a:t>Allow a given block to go in any cache entry</a:t>
            </a:r>
          </a:p>
          <a:p>
            <a:pPr lvl="1"/>
            <a:r>
              <a:rPr lang="en-US" altLang="en-US" dirty="0" smtClean="0"/>
              <a:t>Requires all entries to be searched at once</a:t>
            </a:r>
          </a:p>
          <a:p>
            <a:pPr lvl="1"/>
            <a:r>
              <a:rPr lang="en-US" altLang="en-US" dirty="0" smtClean="0"/>
              <a:t>Comparator per entry (expensive)</a:t>
            </a:r>
          </a:p>
          <a:p>
            <a:r>
              <a:rPr lang="en-US" altLang="en-US" i="1" dirty="0" smtClean="0"/>
              <a:t>n</a:t>
            </a:r>
            <a:r>
              <a:rPr lang="en-US" altLang="en-US" dirty="0" smtClean="0"/>
              <a:t>-way set associative</a:t>
            </a:r>
          </a:p>
          <a:p>
            <a:pPr lvl="1"/>
            <a:r>
              <a:rPr lang="en-US" altLang="en-US" dirty="0" smtClean="0"/>
              <a:t>Each set contains </a:t>
            </a:r>
            <a:r>
              <a:rPr lang="en-US" altLang="en-US" i="1" dirty="0" smtClean="0"/>
              <a:t>n</a:t>
            </a:r>
            <a:r>
              <a:rPr lang="en-US" altLang="en-US" dirty="0" smtClean="0"/>
              <a:t> entries</a:t>
            </a:r>
            <a:endParaRPr lang="en-AU" altLang="en-US" dirty="0" smtClean="0"/>
          </a:p>
          <a:p>
            <a:pPr lvl="1"/>
            <a:r>
              <a:rPr lang="en-US" altLang="en-US" dirty="0" smtClean="0"/>
              <a:t>Block number determines which set</a:t>
            </a:r>
          </a:p>
          <a:p>
            <a:pPr lvl="2"/>
            <a:r>
              <a:rPr lang="en-US" altLang="en-US" dirty="0" smtClean="0"/>
              <a:t>(Block number) modulo (#Sets in cache)</a:t>
            </a:r>
          </a:p>
          <a:p>
            <a:pPr lvl="1"/>
            <a:r>
              <a:rPr lang="en-US" altLang="en-US" dirty="0" smtClean="0"/>
              <a:t>Search all entries in a given set at once</a:t>
            </a:r>
          </a:p>
          <a:p>
            <a:pPr lvl="1"/>
            <a:r>
              <a:rPr lang="en-US" altLang="en-US" i="1" dirty="0" smtClean="0"/>
              <a:t>n</a:t>
            </a:r>
            <a:r>
              <a:rPr lang="en-US" altLang="en-US" dirty="0" smtClean="0"/>
              <a:t> comparators (less expensive)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62935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9247"/>
    </mc:Choice>
    <mc:Fallback>
      <p:transition spd="slow" advTm="1569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Associative Cache Example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pic>
        <p:nvPicPr>
          <p:cNvPr id="6" name="Picture 5" descr="f05-13-P37449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1844675"/>
            <a:ext cx="7731125" cy="319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212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643"/>
    </mc:Choice>
    <mc:Fallback>
      <p:transition spd="slow" advTm="164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Spectrum of Associativity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6" name="Rectangle 6"/>
          <p:cNvSpPr txBox="1">
            <a:spLocks noChangeArrowheads="1"/>
          </p:cNvSpPr>
          <p:nvPr/>
        </p:nvSpPr>
        <p:spPr>
          <a:xfrm>
            <a:off x="684213" y="1125538"/>
            <a:ext cx="8270875" cy="5111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mtClean="0"/>
              <a:t>For a cache with 8 entries</a:t>
            </a:r>
            <a:endParaRPr lang="en-AU" altLang="en-US" dirty="0" smtClean="0"/>
          </a:p>
        </p:txBody>
      </p:sp>
      <p:pic>
        <p:nvPicPr>
          <p:cNvPr id="7" name="Picture 7" descr="f05-14-P37449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716802"/>
            <a:ext cx="5791199" cy="4528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2483352" y="1676400"/>
            <a:ext cx="1860048" cy="2550398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75018" y="2286000"/>
            <a:ext cx="2001982" cy="1600200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14280" y="4329545"/>
            <a:ext cx="3510319" cy="1115872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433945" y="5562599"/>
            <a:ext cx="6096000" cy="717747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18212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399"/>
    </mc:Choice>
    <mc:Fallback>
      <p:transition spd="slow" advTm="270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animBg="1"/>
      <p:bldP spid="9" grpId="0" animBg="1"/>
      <p:bldP spid="11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Associativity Example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6" name="Rectangle 65"/>
          <p:cNvSpPr txBox="1">
            <a:spLocks noChangeArrowheads="1"/>
          </p:cNvSpPr>
          <p:nvPr/>
        </p:nvSpPr>
        <p:spPr>
          <a:xfrm>
            <a:off x="684213" y="1125538"/>
            <a:ext cx="8270875" cy="2808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Compare 4-block caches</a:t>
            </a:r>
          </a:p>
          <a:p>
            <a:pPr lvl="1"/>
            <a:r>
              <a:rPr lang="en-US" altLang="en-US" dirty="0" smtClean="0"/>
              <a:t>Direct mapped, 2-way set associative,</a:t>
            </a:r>
            <a:br>
              <a:rPr lang="en-US" altLang="en-US" dirty="0" smtClean="0"/>
            </a:br>
            <a:r>
              <a:rPr lang="en-US" altLang="en-US" dirty="0" smtClean="0"/>
              <a:t>fully associative</a:t>
            </a:r>
          </a:p>
          <a:p>
            <a:pPr lvl="1"/>
            <a:r>
              <a:rPr lang="en-US" altLang="en-US" dirty="0" smtClean="0"/>
              <a:t>Block access sequence: 0, 8, 0, 6, 8</a:t>
            </a:r>
          </a:p>
          <a:p>
            <a:pPr>
              <a:spcBef>
                <a:spcPct val="50000"/>
              </a:spcBef>
            </a:pPr>
            <a:r>
              <a:rPr lang="en-US" altLang="en-US" dirty="0" smtClean="0"/>
              <a:t>Direct mapped</a:t>
            </a:r>
          </a:p>
        </p:txBody>
      </p:sp>
      <p:graphicFrame>
        <p:nvGraphicFramePr>
          <p:cNvPr id="7" name="Group 4"/>
          <p:cNvGraphicFramePr>
            <a:graphicFrameLocks noGrp="1"/>
          </p:cNvGraphicFramePr>
          <p:nvPr/>
        </p:nvGraphicFramePr>
        <p:xfrm>
          <a:off x="1258888" y="4078288"/>
          <a:ext cx="6985000" cy="1655759"/>
        </p:xfrm>
        <a:graphic>
          <a:graphicData uri="http://schemas.openxmlformats.org/drawingml/2006/table">
            <a:tbl>
              <a:tblPr/>
              <a:tblGrid>
                <a:gridCol w="996950"/>
                <a:gridCol w="1000125"/>
                <a:gridCol w="996950"/>
                <a:gridCol w="996950"/>
                <a:gridCol w="998537"/>
                <a:gridCol w="998538"/>
                <a:gridCol w="996950"/>
              </a:tblGrid>
              <a:tr h="23653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Block address</a:t>
                      </a:r>
                      <a:endParaRPr kumimoji="0" lang="en-A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Cache index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Hit/miss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Cache content after access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65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8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Mem[8]</a:t>
                      </a:r>
                      <a:endParaRPr kumimoji="0" lang="en-AU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6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Mem[6]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8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Mem[8]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Mem[6]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18212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8723"/>
    </mc:Choice>
    <mc:Fallback>
      <p:transition spd="slow" advTm="318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Associativity Example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8" name="Rectangle 119"/>
          <p:cNvSpPr txBox="1">
            <a:spLocks noChangeArrowheads="1"/>
          </p:cNvSpPr>
          <p:nvPr/>
        </p:nvSpPr>
        <p:spPr>
          <a:xfrm>
            <a:off x="684213" y="1125538"/>
            <a:ext cx="8270875" cy="7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2-way set associative</a:t>
            </a:r>
          </a:p>
        </p:txBody>
      </p:sp>
      <p:graphicFrame>
        <p:nvGraphicFramePr>
          <p:cNvPr id="9" name="Group 4"/>
          <p:cNvGraphicFramePr>
            <a:graphicFrameLocks noGrp="1"/>
          </p:cNvGraphicFramePr>
          <p:nvPr/>
        </p:nvGraphicFramePr>
        <p:xfrm>
          <a:off x="1258888" y="1844675"/>
          <a:ext cx="6985000" cy="1655766"/>
        </p:xfrm>
        <a:graphic>
          <a:graphicData uri="http://schemas.openxmlformats.org/drawingml/2006/table">
            <a:tbl>
              <a:tblPr/>
              <a:tblGrid>
                <a:gridCol w="996950"/>
                <a:gridCol w="1000125"/>
                <a:gridCol w="996950"/>
                <a:gridCol w="996950"/>
                <a:gridCol w="998537"/>
                <a:gridCol w="998538"/>
                <a:gridCol w="996950"/>
              </a:tblGrid>
              <a:tr h="236538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Block address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Cache index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Hit/miss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Cache content after access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65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Set 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Set 1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6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8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Mem[8]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8000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8000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Mem[8]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6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Mem[6]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8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Mem[8]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Mem[6]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1" name="Rectangle 62"/>
          <p:cNvSpPr>
            <a:spLocks noChangeArrowheads="1"/>
          </p:cNvSpPr>
          <p:nvPr/>
        </p:nvSpPr>
        <p:spPr bwMode="auto">
          <a:xfrm>
            <a:off x="684213" y="3860800"/>
            <a:ext cx="7772400" cy="5746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en-US" altLang="en-US" sz="3200" dirty="0"/>
              <a:t>Fully associative</a:t>
            </a:r>
          </a:p>
        </p:txBody>
      </p:sp>
      <p:graphicFrame>
        <p:nvGraphicFramePr>
          <p:cNvPr id="14" name="Group 63"/>
          <p:cNvGraphicFramePr>
            <a:graphicFrameLocks noGrp="1"/>
          </p:cNvGraphicFramePr>
          <p:nvPr/>
        </p:nvGraphicFramePr>
        <p:xfrm>
          <a:off x="1258888" y="4508500"/>
          <a:ext cx="6985000" cy="1609724"/>
        </p:xfrm>
        <a:graphic>
          <a:graphicData uri="http://schemas.openxmlformats.org/drawingml/2006/table">
            <a:tbl>
              <a:tblPr/>
              <a:tblGrid>
                <a:gridCol w="996950"/>
                <a:gridCol w="1000125"/>
                <a:gridCol w="996950"/>
                <a:gridCol w="996950"/>
                <a:gridCol w="998537"/>
                <a:gridCol w="998538"/>
                <a:gridCol w="996950"/>
              </a:tblGrid>
              <a:tr h="42680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Block address</a:t>
                      </a:r>
                      <a:endParaRPr kumimoji="0" lang="en-A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Hit/miss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Cache content after access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65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8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Arial" charset="0"/>
                        </a:rPr>
                        <a:t>Mem[8]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8000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8000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Mem[8]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6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Mem[8]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Arial" charset="0"/>
                        </a:rPr>
                        <a:t>Mem[6]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8</a:t>
                      </a:r>
                      <a:endParaRPr kumimoji="0" lang="en-A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Mem[0]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8000"/>
                          </a:solidFill>
                          <a:effectLst/>
                          <a:latin typeface="Arial" charset="0"/>
                        </a:rPr>
                        <a:t>Mem[8]</a:t>
                      </a:r>
                      <a:endParaRPr kumimoji="0" lang="en-AU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8000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Mem[6]</a:t>
                      </a:r>
                      <a:endParaRPr kumimoji="0" lang="en-AU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90000" marR="9000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5029199" y="990600"/>
            <a:ext cx="3886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en-US" dirty="0"/>
              <a:t>Block access sequence: 0, 8, 0, 6, 8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48164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489"/>
    </mc:Choice>
    <mc:Fallback>
      <p:transition spd="slow" advTm="297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How Much Associativity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15" name="Rectangle 5"/>
          <p:cNvSpPr txBox="1">
            <a:spLocks noChangeArrowheads="1"/>
          </p:cNvSpPr>
          <p:nvPr/>
        </p:nvSpPr>
        <p:spPr>
          <a:xfrm>
            <a:off x="684213" y="1125538"/>
            <a:ext cx="8270875" cy="5111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Increased associativity decreases miss rate</a:t>
            </a:r>
          </a:p>
          <a:p>
            <a:pPr lvl="1"/>
            <a:r>
              <a:rPr lang="en-US" altLang="en-US" dirty="0" smtClean="0"/>
              <a:t>But with diminishing returns</a:t>
            </a:r>
          </a:p>
          <a:p>
            <a:r>
              <a:rPr lang="en-US" altLang="en-US" dirty="0" smtClean="0"/>
              <a:t>Simulation of a system with </a:t>
            </a:r>
            <a:r>
              <a:rPr lang="en-US" altLang="en-US" dirty="0" smtClean="0"/>
              <a:t>64KB D-cache</a:t>
            </a:r>
            <a:r>
              <a:rPr lang="en-US" altLang="en-US" dirty="0" smtClean="0"/>
              <a:t>, 16-word blocks, </a:t>
            </a:r>
            <a:r>
              <a:rPr lang="en-US" altLang="en-US" dirty="0" smtClean="0"/>
              <a:t>SPEC2000</a:t>
            </a:r>
          </a:p>
          <a:p>
            <a:pPr lvl="1"/>
            <a:r>
              <a:rPr lang="en-US" altLang="en-US" dirty="0" smtClean="0"/>
              <a:t>1-way: 10.3%</a:t>
            </a:r>
          </a:p>
          <a:p>
            <a:pPr lvl="1"/>
            <a:r>
              <a:rPr lang="en-US" altLang="en-US" dirty="0" smtClean="0"/>
              <a:t>2-way: 8.6%</a:t>
            </a:r>
          </a:p>
          <a:p>
            <a:pPr lvl="1"/>
            <a:r>
              <a:rPr lang="en-US" altLang="en-US" dirty="0" smtClean="0"/>
              <a:t>4-way: 8.3%</a:t>
            </a:r>
          </a:p>
          <a:p>
            <a:pPr lvl="1"/>
            <a:r>
              <a:rPr lang="en-US" altLang="en-US" dirty="0" smtClean="0"/>
              <a:t>8-way: 8.1%</a:t>
            </a:r>
            <a:endParaRPr lang="en-AU" alt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9612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080"/>
    </mc:Choice>
    <mc:Fallback>
      <p:transition spd="slow" advTm="414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Set Associative Cache Organization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pic>
        <p:nvPicPr>
          <p:cNvPr id="6" name="Picture 4" descr="f05-17-P37449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913" y="944748"/>
            <a:ext cx="6364287" cy="5294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791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5573"/>
    </mc:Choice>
    <mc:Fallback>
      <p:transition spd="slow" advTm="505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5.3|25.9|79.7|238.3|293.3|322.1|15.1|15.6|74.4|38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9|16.2|38.2|35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2|7|24.8|28.6|1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5.9|6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4.9|10.4|30.8|51.4|92.7|24.3|39.4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1112</TotalTime>
  <Words>404</Words>
  <Application>Microsoft Office PowerPoint</Application>
  <PresentationFormat>On-screen Show (4:3)</PresentationFormat>
  <Paragraphs>145</Paragraphs>
  <Slides>9</Slides>
  <Notes>0</Notes>
  <HiddenSlides>0</HiddenSlides>
  <MMClips>9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Office Theme</vt:lpstr>
      <vt:lpstr>Aspect</vt:lpstr>
      <vt:lpstr>1_Office Theme</vt:lpstr>
      <vt:lpstr>Computer Architecture  Spring 2020</vt:lpstr>
      <vt:lpstr>Copyright Notice</vt:lpstr>
      <vt:lpstr>Associative Caches</vt:lpstr>
      <vt:lpstr>Associative Cache Example</vt:lpstr>
      <vt:lpstr>Spectrum of Associativity</vt:lpstr>
      <vt:lpstr>Associativity Example</vt:lpstr>
      <vt:lpstr>Associativity Example</vt:lpstr>
      <vt:lpstr>How Much Associativity</vt:lpstr>
      <vt:lpstr>Set Associative Cache Organization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Hamed</dc:creator>
  <cp:lastModifiedBy>hamed</cp:lastModifiedBy>
  <cp:revision>96</cp:revision>
  <dcterms:created xsi:type="dcterms:W3CDTF">2006-08-16T00:00:00Z</dcterms:created>
  <dcterms:modified xsi:type="dcterms:W3CDTF">2020-04-28T17:06:22Z</dcterms:modified>
</cp:coreProperties>
</file>

<file path=docProps/thumbnail.jpeg>
</file>